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19"/>
    <p:restoredTop sz="94664"/>
  </p:normalViewPr>
  <p:slideViewPr>
    <p:cSldViewPr snapToGrid="0">
      <p:cViewPr varScale="1">
        <p:scale>
          <a:sx n="112" d="100"/>
          <a:sy n="112" d="100"/>
        </p:scale>
        <p:origin x="30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media/image3.jpg>
</file>

<file path=ppt/media/image4.jpg>
</file>

<file path=ppt/media/image5.pn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CB7F3-79BE-39D8-4A78-2270639863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766962-7D57-EE62-446A-8D07303AF4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F36606-A9A1-24BE-5C3C-4224338BA47A}"/>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5" name="Footer Placeholder 4">
            <a:extLst>
              <a:ext uri="{FF2B5EF4-FFF2-40B4-BE49-F238E27FC236}">
                <a16:creationId xmlns:a16="http://schemas.microsoft.com/office/drawing/2014/main" id="{1DBC0F46-9258-F67E-981F-981448D8D6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263E17-19CD-C883-95FE-6BB931AB315B}"/>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26109667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3D7F4-5D90-35BD-0FB1-3790B2531C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F2D2219-0037-2B58-7DBB-A8287D481A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DF5B38-F12E-364A-60BB-10402BF0E00B}"/>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5" name="Footer Placeholder 4">
            <a:extLst>
              <a:ext uri="{FF2B5EF4-FFF2-40B4-BE49-F238E27FC236}">
                <a16:creationId xmlns:a16="http://schemas.microsoft.com/office/drawing/2014/main" id="{CDD80ADF-1A8B-36D8-E52C-8F30A1A6A3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B1AEC1-294C-615B-8A9A-E17EA768494B}"/>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3625612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68EDAB-7313-A7A1-7E31-9594800387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80C2621-9846-2575-EACD-0F460D1BEAF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7D8787-0757-CD23-C015-0B77B8CEACDE}"/>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5" name="Footer Placeholder 4">
            <a:extLst>
              <a:ext uri="{FF2B5EF4-FFF2-40B4-BE49-F238E27FC236}">
                <a16:creationId xmlns:a16="http://schemas.microsoft.com/office/drawing/2014/main" id="{E58ADE5A-664A-00D7-79A0-2E3DAB03B6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99BBDC-F0E0-E0A7-967D-ECD0B730600E}"/>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1616709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A5C26-5B50-76EC-D307-8E184CC414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ABBAC4-A065-F683-ECC3-5E2F507EDC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C12E9A-A6D1-50BA-F6C6-12F535F9330E}"/>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5" name="Footer Placeholder 4">
            <a:extLst>
              <a:ext uri="{FF2B5EF4-FFF2-40B4-BE49-F238E27FC236}">
                <a16:creationId xmlns:a16="http://schemas.microsoft.com/office/drawing/2014/main" id="{613EF826-A2DE-E989-320E-B2CA77F94F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0A0547-55B1-18AA-61FD-F75CDAF995E5}"/>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3070678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F40D-4BB6-A021-79BE-1EE20C7135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284D2C2-D0DF-BA48-243C-80D38826E85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2AEF6C-94FA-B147-DA0F-59F799A650E9}"/>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5" name="Footer Placeholder 4">
            <a:extLst>
              <a:ext uri="{FF2B5EF4-FFF2-40B4-BE49-F238E27FC236}">
                <a16:creationId xmlns:a16="http://schemas.microsoft.com/office/drawing/2014/main" id="{8585AA0A-B2A3-714D-6749-97D77BB14C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B54531-716F-9D64-9AAD-E852A9F51524}"/>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208695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FF9DB-B5DD-4FC4-613E-785EEA5F75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398DCC-9128-A878-6066-6AB640E9820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72DD24-7DAF-D050-C802-D951C2FEDD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79DA2E-29C2-5F4B-072C-7F96D7972259}"/>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6" name="Footer Placeholder 5">
            <a:extLst>
              <a:ext uri="{FF2B5EF4-FFF2-40B4-BE49-F238E27FC236}">
                <a16:creationId xmlns:a16="http://schemas.microsoft.com/office/drawing/2014/main" id="{C29DE4E9-8448-9E5F-7E29-8A9ACECD21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C3134F-56E8-8AAD-1BB6-058C5063B6AF}"/>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20166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CB0FF-2413-E276-0FA8-70CBC928F1C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1F40E46-A007-6A96-329C-1341775423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4A8B41-DF5F-22E4-4C63-B614CEE7DA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5347ED-DF33-6EAD-F7C2-ACF7A2D671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D01857-A86C-CD8C-2A8B-AB990DAD58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B657E3-A60C-B9C6-95DB-09E3BAF7BAB7}"/>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8" name="Footer Placeholder 7">
            <a:extLst>
              <a:ext uri="{FF2B5EF4-FFF2-40B4-BE49-F238E27FC236}">
                <a16:creationId xmlns:a16="http://schemas.microsoft.com/office/drawing/2014/main" id="{BA090298-0440-E27F-5F58-C0D170BE5C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A7E54D4-9963-8C92-7204-836B03B17299}"/>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921950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6B23E-7CC6-8FFA-6786-1A7963BA249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373999E-C56E-5C75-9198-539B9FE0EAE5}"/>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4" name="Footer Placeholder 3">
            <a:extLst>
              <a:ext uri="{FF2B5EF4-FFF2-40B4-BE49-F238E27FC236}">
                <a16:creationId xmlns:a16="http://schemas.microsoft.com/office/drawing/2014/main" id="{02FF47C6-6DFE-A203-4C00-2A0BFCE2790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E5ACE33-2595-A1E4-8055-C4698886F0C2}"/>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3913732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AD9C7E-557A-0A33-7E17-E8219E0356C6}"/>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3" name="Footer Placeholder 2">
            <a:extLst>
              <a:ext uri="{FF2B5EF4-FFF2-40B4-BE49-F238E27FC236}">
                <a16:creationId xmlns:a16="http://schemas.microsoft.com/office/drawing/2014/main" id="{C1B8D5A7-28BE-6258-F9DB-7735A292FE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DB06C4-8F06-ECD3-8D98-4A71D5A2DA02}"/>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1001223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EA12C-ED69-2C42-26DD-D018935A48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475B605-B600-19E6-97F1-B6B7146FED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7C231C3-175A-C59D-3804-C032DCBCDB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FED6EA-068A-E045-787F-783A61D0B69E}"/>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6" name="Footer Placeholder 5">
            <a:extLst>
              <a:ext uri="{FF2B5EF4-FFF2-40B4-BE49-F238E27FC236}">
                <a16:creationId xmlns:a16="http://schemas.microsoft.com/office/drawing/2014/main" id="{E7911CDA-DDA7-D214-4130-2BD3B37DD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A22A82-72BE-024E-2793-47A54755F91E}"/>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1425545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5F928-DE0A-324F-4AC0-1A96001BA8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188FDA-3AFA-DCAA-A28D-7FA8CF632A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FCCCCBE-4CE6-A3CC-FC9E-D6BCB05A57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83D4FF-BA8E-8A40-A26C-E28FBB7F4B39}"/>
              </a:ext>
            </a:extLst>
          </p:cNvPr>
          <p:cNvSpPr>
            <a:spLocks noGrp="1"/>
          </p:cNvSpPr>
          <p:nvPr>
            <p:ph type="dt" sz="half" idx="10"/>
          </p:nvPr>
        </p:nvSpPr>
        <p:spPr/>
        <p:txBody>
          <a:bodyPr/>
          <a:lstStyle/>
          <a:p>
            <a:fld id="{3D602BE7-DE46-2C47-BA10-42719C0A4146}" type="datetimeFigureOut">
              <a:rPr lang="en-US" smtClean="0"/>
              <a:t>4/25/25</a:t>
            </a:fld>
            <a:endParaRPr lang="en-US"/>
          </a:p>
        </p:txBody>
      </p:sp>
      <p:sp>
        <p:nvSpPr>
          <p:cNvPr id="6" name="Footer Placeholder 5">
            <a:extLst>
              <a:ext uri="{FF2B5EF4-FFF2-40B4-BE49-F238E27FC236}">
                <a16:creationId xmlns:a16="http://schemas.microsoft.com/office/drawing/2014/main" id="{A30EFB0C-29D8-6E25-5092-9DAD6903BF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C752A6-336C-A4A0-0748-9A96581052FF}"/>
              </a:ext>
            </a:extLst>
          </p:cNvPr>
          <p:cNvSpPr>
            <a:spLocks noGrp="1"/>
          </p:cNvSpPr>
          <p:nvPr>
            <p:ph type="sldNum" sz="quarter" idx="12"/>
          </p:nvPr>
        </p:nvSpPr>
        <p:spPr/>
        <p:txBody>
          <a:bodyPr/>
          <a:lstStyle/>
          <a:p>
            <a:fld id="{F8D47E78-DAC6-6F4E-A1F8-C0598B609860}" type="slidenum">
              <a:rPr lang="en-US" smtClean="0"/>
              <a:t>‹#›</a:t>
            </a:fld>
            <a:endParaRPr lang="en-US"/>
          </a:p>
        </p:txBody>
      </p:sp>
    </p:spTree>
    <p:extLst>
      <p:ext uri="{BB962C8B-B14F-4D97-AF65-F5344CB8AC3E}">
        <p14:creationId xmlns:p14="http://schemas.microsoft.com/office/powerpoint/2010/main" val="2408194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822F1E-762B-3586-BF49-ACAE3B4532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921819E-7F2C-1CAE-9FFD-336E934183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04FE23-0895-F6EE-D8EE-E3CED8A260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D602BE7-DE46-2C47-BA10-42719C0A4146}" type="datetimeFigureOut">
              <a:rPr lang="en-US" smtClean="0"/>
              <a:t>4/25/25</a:t>
            </a:fld>
            <a:endParaRPr lang="en-US"/>
          </a:p>
        </p:txBody>
      </p:sp>
      <p:sp>
        <p:nvSpPr>
          <p:cNvPr id="5" name="Footer Placeholder 4">
            <a:extLst>
              <a:ext uri="{FF2B5EF4-FFF2-40B4-BE49-F238E27FC236}">
                <a16:creationId xmlns:a16="http://schemas.microsoft.com/office/drawing/2014/main" id="{CEE26F2A-736A-3D3C-56B1-D6FDF56D7A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0319989-2781-B72B-51EE-C52DCBF412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8D47E78-DAC6-6F4E-A1F8-C0598B609860}" type="slidenum">
              <a:rPr lang="en-US" smtClean="0"/>
              <a:t>‹#›</a:t>
            </a:fld>
            <a:endParaRPr lang="en-US"/>
          </a:p>
        </p:txBody>
      </p:sp>
    </p:spTree>
    <p:extLst>
      <p:ext uri="{BB962C8B-B14F-4D97-AF65-F5344CB8AC3E}">
        <p14:creationId xmlns:p14="http://schemas.microsoft.com/office/powerpoint/2010/main" val="26934926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15680-E940-10F3-3802-AAE0A81744C2}"/>
              </a:ext>
            </a:extLst>
          </p:cNvPr>
          <p:cNvSpPr>
            <a:spLocks noGrp="1"/>
          </p:cNvSpPr>
          <p:nvPr>
            <p:ph type="ctrTitle"/>
          </p:nvPr>
        </p:nvSpPr>
        <p:spPr/>
        <p:txBody>
          <a:bodyPr>
            <a:normAutofit fontScale="90000"/>
          </a:bodyPr>
          <a:lstStyle/>
          <a:p>
            <a:r>
              <a:rPr lang="en-US" dirty="0"/>
              <a:t>Landscape Practice for Biodiversity in Vertical Greenery </a:t>
            </a:r>
          </a:p>
        </p:txBody>
      </p:sp>
      <p:sp>
        <p:nvSpPr>
          <p:cNvPr id="3" name="Subtitle 2">
            <a:extLst>
              <a:ext uri="{FF2B5EF4-FFF2-40B4-BE49-F238E27FC236}">
                <a16:creationId xmlns:a16="http://schemas.microsoft.com/office/drawing/2014/main" id="{80048522-8FBD-C1F0-22D5-0E10BD24E182}"/>
              </a:ext>
            </a:extLst>
          </p:cNvPr>
          <p:cNvSpPr>
            <a:spLocks noGrp="1"/>
          </p:cNvSpPr>
          <p:nvPr>
            <p:ph type="subTitle" idx="1"/>
          </p:nvPr>
        </p:nvSpPr>
        <p:spPr/>
        <p:txBody>
          <a:bodyPr>
            <a:normAutofit/>
          </a:bodyPr>
          <a:lstStyle/>
          <a:p>
            <a:r>
              <a:rPr lang="en-US" dirty="0"/>
              <a:t>Empirical Mapping Biodiversity Assessment of 3D Ecological Performance</a:t>
            </a:r>
          </a:p>
          <a:p>
            <a:r>
              <a:rPr lang="en-US" dirty="0"/>
              <a:t>Ren Junyao</a:t>
            </a:r>
          </a:p>
        </p:txBody>
      </p:sp>
    </p:spTree>
    <p:extLst>
      <p:ext uri="{BB962C8B-B14F-4D97-AF65-F5344CB8AC3E}">
        <p14:creationId xmlns:p14="http://schemas.microsoft.com/office/powerpoint/2010/main" val="10566489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534A3-21C5-F02D-1840-FE52B1AF83FB}"/>
              </a:ext>
            </a:extLst>
          </p:cNvPr>
          <p:cNvSpPr>
            <a:spLocks noGrp="1"/>
          </p:cNvSpPr>
          <p:nvPr>
            <p:ph type="title"/>
          </p:nvPr>
        </p:nvSpPr>
        <p:spPr/>
        <p:txBody>
          <a:bodyPr/>
          <a:lstStyle/>
          <a:p>
            <a:r>
              <a:rPr lang="en-US" dirty="0"/>
              <a:t>Research Context</a:t>
            </a:r>
          </a:p>
        </p:txBody>
      </p:sp>
      <p:sp>
        <p:nvSpPr>
          <p:cNvPr id="3" name="Content Placeholder 2">
            <a:extLst>
              <a:ext uri="{FF2B5EF4-FFF2-40B4-BE49-F238E27FC236}">
                <a16:creationId xmlns:a16="http://schemas.microsoft.com/office/drawing/2014/main" id="{FA0A114B-86FB-4152-C874-381B7826C187}"/>
              </a:ext>
            </a:extLst>
          </p:cNvPr>
          <p:cNvSpPr>
            <a:spLocks noGrp="1"/>
          </p:cNvSpPr>
          <p:nvPr>
            <p:ph idx="1"/>
          </p:nvPr>
        </p:nvSpPr>
        <p:spPr/>
        <p:txBody>
          <a:bodyPr>
            <a:normAutofit/>
          </a:bodyPr>
          <a:lstStyle/>
          <a:p>
            <a:r>
              <a:rPr lang="en-US" sz="2000" b="1" dirty="0"/>
              <a:t>Background: </a:t>
            </a:r>
            <a:r>
              <a:rPr lang="en-US" sz="2000" dirty="0"/>
              <a:t>In landscape architecture, data-integrated modeling of three-dimensional ecological performance is increasingly important. However, there is often a gap between the expected ecological benefits of vertical landscape designs and the actual outcomes observed in reality. Recognizing and understanding this discrepancy is a crucial first step for improving modeling accuracy and guiding future optimizations.</a:t>
            </a:r>
          </a:p>
          <a:p>
            <a:r>
              <a:rPr lang="en-US" sz="2000" b="1" dirty="0"/>
              <a:t>Research Question: </a:t>
            </a:r>
            <a:r>
              <a:rPr lang="en-US" sz="2000" dirty="0"/>
              <a:t>Does incorporating a vertical dimension in landscape design truly enhance biodiversity at the neighborhood scale? This project specifically asks whether existing vertical greenery installations are effectively improving local biodiversity.</a:t>
            </a:r>
          </a:p>
          <a:p>
            <a:r>
              <a:rPr lang="en-US" sz="2000" b="1" dirty="0"/>
              <a:t>Role of Data Visualization: </a:t>
            </a:r>
            <a:r>
              <a:rPr lang="en-US" sz="2000" dirty="0"/>
              <a:t>Employ two complementary visualization idioms to explore the data. Empirical spatial mapping provides a 3D perspective, helping us visualize how biodiversity is distributed across the site’s vertical and horizontal spaces. In parallel, statistical charts (graphs) are used to quantify relationships in the data, allowing to examine correlations between design proposed performance and biodiversity outcomes.</a:t>
            </a:r>
          </a:p>
        </p:txBody>
      </p:sp>
    </p:spTree>
    <p:extLst>
      <p:ext uri="{BB962C8B-B14F-4D97-AF65-F5344CB8AC3E}">
        <p14:creationId xmlns:p14="http://schemas.microsoft.com/office/powerpoint/2010/main" val="19176172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A0BDB1-4B2B-464D-5F3B-34291072DD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EE2591-54D4-DA16-C520-06C6FD605BDB}"/>
              </a:ext>
            </a:extLst>
          </p:cNvPr>
          <p:cNvSpPr>
            <a:spLocks noGrp="1"/>
          </p:cNvSpPr>
          <p:nvPr>
            <p:ph type="title"/>
          </p:nvPr>
        </p:nvSpPr>
        <p:spPr>
          <a:xfrm>
            <a:off x="838200" y="0"/>
            <a:ext cx="10515600" cy="1325563"/>
          </a:xfrm>
        </p:spPr>
        <p:txBody>
          <a:bodyPr/>
          <a:lstStyle/>
          <a:p>
            <a:r>
              <a:rPr lang="en-US" dirty="0"/>
              <a:t>Method</a:t>
            </a:r>
          </a:p>
        </p:txBody>
      </p:sp>
      <p:sp>
        <p:nvSpPr>
          <p:cNvPr id="3" name="Content Placeholder 2">
            <a:extLst>
              <a:ext uri="{FF2B5EF4-FFF2-40B4-BE49-F238E27FC236}">
                <a16:creationId xmlns:a16="http://schemas.microsoft.com/office/drawing/2014/main" id="{11084692-C91C-D4A6-E4F4-15428ACD8A26}"/>
              </a:ext>
            </a:extLst>
          </p:cNvPr>
          <p:cNvSpPr>
            <a:spLocks noGrp="1"/>
          </p:cNvSpPr>
          <p:nvPr>
            <p:ph idx="1"/>
          </p:nvPr>
        </p:nvSpPr>
        <p:spPr>
          <a:xfrm>
            <a:off x="388620" y="1116964"/>
            <a:ext cx="11475720" cy="5832476"/>
          </a:xfrm>
        </p:spPr>
        <p:txBody>
          <a:bodyPr>
            <a:noAutofit/>
          </a:bodyPr>
          <a:lstStyle/>
          <a:p>
            <a:r>
              <a:rPr lang="en-US" sz="2000" dirty="0"/>
              <a:t>Node Definition:</a:t>
            </a:r>
          </a:p>
          <a:p>
            <a:pPr marL="0" indent="0">
              <a:buNone/>
            </a:pPr>
            <a:r>
              <a:rPr lang="en-US" sz="2000" dirty="0"/>
              <a:t>Identify each discrete planted patch within the study area as a “node.” Each node represents a potential habitat unit capable of supporting biodiversity.</a:t>
            </a:r>
          </a:p>
          <a:p>
            <a:r>
              <a:rPr lang="en-US" sz="2000" dirty="0"/>
              <a:t>Predicted Biodiversity Score:</a:t>
            </a:r>
          </a:p>
          <a:p>
            <a:pPr marL="0" indent="0">
              <a:buNone/>
            </a:pPr>
            <a:r>
              <a:rPr lang="en-US" sz="2000" dirty="0"/>
              <a:t>Estimate a biodiversity score for each node based on its design characteristics. Nodes are weighted according to the presence and abundance of plant species known to attract wildlife (habitat-supporting plants), yielding a predicted biodiversity index for each node.</a:t>
            </a:r>
          </a:p>
          <a:p>
            <a:r>
              <a:rPr lang="en-US" sz="2000" dirty="0"/>
              <a:t>On-Site Biodiversity Survey:</a:t>
            </a:r>
          </a:p>
          <a:p>
            <a:pPr marL="0" indent="0">
              <a:buNone/>
            </a:pPr>
            <a:r>
              <a:rPr lang="en-US" sz="2000" dirty="0"/>
              <a:t>Conduct field surveys along predefined transect routes to gather real-world data. For every node, record all observed species and the number of individuals. Using these observations, calculate the actual biodiversity index of each node (reflecting the node’s real ecological performance).</a:t>
            </a:r>
          </a:p>
          <a:p>
            <a:r>
              <a:rPr lang="en-US" sz="2000" dirty="0"/>
              <a:t>Comparison &amp; Correlation Analysis:</a:t>
            </a:r>
          </a:p>
          <a:p>
            <a:pPr marL="0" indent="0">
              <a:buNone/>
            </a:pPr>
            <a:r>
              <a:rPr lang="en-US" sz="2000" dirty="0"/>
              <a:t>Compare the predicted scores with the observed biodiversity indices for all nodes. Analyze the relationship (correlation) between expected and actual outcomes to evaluate the accuracy of the predictions. This step helps in assessing whether the vertical landscape design has met its biodiversity improvement goals and in discussing the impact of vertical greenery on local biodiversity.</a:t>
            </a:r>
          </a:p>
          <a:p>
            <a:endParaRPr lang="en-US" sz="2000" dirty="0"/>
          </a:p>
        </p:txBody>
      </p:sp>
    </p:spTree>
    <p:extLst>
      <p:ext uri="{BB962C8B-B14F-4D97-AF65-F5344CB8AC3E}">
        <p14:creationId xmlns:p14="http://schemas.microsoft.com/office/powerpoint/2010/main" val="557208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E3F39E-DB7C-8D52-93B1-650450161F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E483AB-7851-DA67-F0DA-DE39AACB396C}"/>
              </a:ext>
            </a:extLst>
          </p:cNvPr>
          <p:cNvSpPr>
            <a:spLocks noGrp="1"/>
          </p:cNvSpPr>
          <p:nvPr>
            <p:ph type="title"/>
          </p:nvPr>
        </p:nvSpPr>
        <p:spPr>
          <a:xfrm>
            <a:off x="355208" y="0"/>
            <a:ext cx="10515600" cy="1325563"/>
          </a:xfrm>
        </p:spPr>
        <p:txBody>
          <a:bodyPr/>
          <a:lstStyle/>
          <a:p>
            <a:r>
              <a:rPr lang="en-US" dirty="0"/>
              <a:t>Data – Case Study Site &amp; Node Definition</a:t>
            </a:r>
          </a:p>
        </p:txBody>
      </p:sp>
      <p:sp>
        <p:nvSpPr>
          <p:cNvPr id="3" name="Content Placeholder 2">
            <a:extLst>
              <a:ext uri="{FF2B5EF4-FFF2-40B4-BE49-F238E27FC236}">
                <a16:creationId xmlns:a16="http://schemas.microsoft.com/office/drawing/2014/main" id="{698B9188-6D60-C082-B7A2-F74F450A4E0F}"/>
              </a:ext>
            </a:extLst>
          </p:cNvPr>
          <p:cNvSpPr>
            <a:spLocks noGrp="1"/>
          </p:cNvSpPr>
          <p:nvPr>
            <p:ph idx="1"/>
          </p:nvPr>
        </p:nvSpPr>
        <p:spPr>
          <a:xfrm>
            <a:off x="172327" y="1074420"/>
            <a:ext cx="4504984" cy="5680710"/>
          </a:xfrm>
        </p:spPr>
        <p:txBody>
          <a:bodyPr>
            <a:normAutofit/>
          </a:bodyPr>
          <a:lstStyle/>
          <a:p>
            <a:r>
              <a:rPr lang="en-US" sz="2000" b="1" dirty="0"/>
              <a:t>Case Study Site: </a:t>
            </a:r>
            <a:r>
              <a:rPr lang="en-US" sz="2000" dirty="0"/>
              <a:t>The Wilmar Headquarters building at one-north was selected as the case study. This site features extensive vertical greenery, making it ideal for examining how 3D landscape design affects biodiversity.</a:t>
            </a:r>
          </a:p>
          <a:p>
            <a:r>
              <a:rPr lang="en-US" sz="2000" b="1" dirty="0"/>
              <a:t>Node Identification: </a:t>
            </a:r>
            <a:r>
              <a:rPr lang="en-US" sz="2000" dirty="0"/>
              <a:t>Using the building’s landscape design plans, delineated every planted patch as a separate node. In practice, this means each green wall segment, rooftop garden, or ground-level planting area was marked out as an individual unit for analysis. These nodes form the basis of biodiversity assessment, as each is considered a distinct habitat area.</a:t>
            </a:r>
          </a:p>
          <a:p>
            <a:endParaRPr lang="en-US" sz="2000" dirty="0"/>
          </a:p>
        </p:txBody>
      </p:sp>
      <p:pic>
        <p:nvPicPr>
          <p:cNvPr id="5" name="Picture 4" descr="A building with trees and plants&#10;&#10;AI-generated content may be incorrect.">
            <a:extLst>
              <a:ext uri="{FF2B5EF4-FFF2-40B4-BE49-F238E27FC236}">
                <a16:creationId xmlns:a16="http://schemas.microsoft.com/office/drawing/2014/main" id="{A7F30044-4E39-6902-97C8-366BE92D8544}"/>
              </a:ext>
            </a:extLst>
          </p:cNvPr>
          <p:cNvPicPr>
            <a:picLocks noChangeAspect="1"/>
          </p:cNvPicPr>
          <p:nvPr/>
        </p:nvPicPr>
        <p:blipFill>
          <a:blip r:embed="rId2"/>
          <a:stretch>
            <a:fillRect/>
          </a:stretch>
        </p:blipFill>
        <p:spPr>
          <a:xfrm>
            <a:off x="4835589" y="1208869"/>
            <a:ext cx="3414234" cy="2276156"/>
          </a:xfrm>
          <a:prstGeom prst="rect">
            <a:avLst/>
          </a:prstGeom>
        </p:spPr>
      </p:pic>
      <p:pic>
        <p:nvPicPr>
          <p:cNvPr id="7" name="Picture 6" descr="A map of a park&#10;&#10;AI-generated content may be incorrect.">
            <a:extLst>
              <a:ext uri="{FF2B5EF4-FFF2-40B4-BE49-F238E27FC236}">
                <a16:creationId xmlns:a16="http://schemas.microsoft.com/office/drawing/2014/main" id="{834CEDA3-0C09-D7DA-30EE-1B537C899041}"/>
              </a:ext>
            </a:extLst>
          </p:cNvPr>
          <p:cNvPicPr>
            <a:picLocks noChangeAspect="1"/>
          </p:cNvPicPr>
          <p:nvPr/>
        </p:nvPicPr>
        <p:blipFill>
          <a:blip r:embed="rId3"/>
          <a:stretch>
            <a:fillRect/>
          </a:stretch>
        </p:blipFill>
        <p:spPr>
          <a:xfrm>
            <a:off x="8408101" y="1003937"/>
            <a:ext cx="3730791" cy="2639501"/>
          </a:xfrm>
          <a:prstGeom prst="rect">
            <a:avLst/>
          </a:prstGeom>
        </p:spPr>
      </p:pic>
      <p:pic>
        <p:nvPicPr>
          <p:cNvPr id="9" name="Picture 8" descr="A plan of a track&#10;&#10;AI-generated content may be incorrect.">
            <a:extLst>
              <a:ext uri="{FF2B5EF4-FFF2-40B4-BE49-F238E27FC236}">
                <a16:creationId xmlns:a16="http://schemas.microsoft.com/office/drawing/2014/main" id="{2D0A0D74-6AB4-85E1-D37E-04F46E2E8653}"/>
              </a:ext>
            </a:extLst>
          </p:cNvPr>
          <p:cNvPicPr>
            <a:picLocks noChangeAspect="1"/>
          </p:cNvPicPr>
          <p:nvPr/>
        </p:nvPicPr>
        <p:blipFill>
          <a:blip r:embed="rId4"/>
          <a:stretch>
            <a:fillRect/>
          </a:stretch>
        </p:blipFill>
        <p:spPr>
          <a:xfrm>
            <a:off x="4672988" y="3798799"/>
            <a:ext cx="3735113" cy="2639501"/>
          </a:xfrm>
          <a:prstGeom prst="rect">
            <a:avLst/>
          </a:prstGeom>
        </p:spPr>
      </p:pic>
      <p:pic>
        <p:nvPicPr>
          <p:cNvPr id="11" name="Picture 10" descr="A plan of a park&#10;&#10;AI-generated content may be incorrect.">
            <a:extLst>
              <a:ext uri="{FF2B5EF4-FFF2-40B4-BE49-F238E27FC236}">
                <a16:creationId xmlns:a16="http://schemas.microsoft.com/office/drawing/2014/main" id="{74A9DAA5-BE44-CA0C-C7C9-8C7BDEF6D676}"/>
              </a:ext>
            </a:extLst>
          </p:cNvPr>
          <p:cNvPicPr>
            <a:picLocks noChangeAspect="1"/>
          </p:cNvPicPr>
          <p:nvPr/>
        </p:nvPicPr>
        <p:blipFill>
          <a:blip r:embed="rId5"/>
          <a:stretch>
            <a:fillRect/>
          </a:stretch>
        </p:blipFill>
        <p:spPr>
          <a:xfrm>
            <a:off x="8408102" y="3801853"/>
            <a:ext cx="3730791" cy="2636447"/>
          </a:xfrm>
          <a:prstGeom prst="rect">
            <a:avLst/>
          </a:prstGeom>
        </p:spPr>
      </p:pic>
    </p:spTree>
    <p:extLst>
      <p:ext uri="{BB962C8B-B14F-4D97-AF65-F5344CB8AC3E}">
        <p14:creationId xmlns:p14="http://schemas.microsoft.com/office/powerpoint/2010/main" val="4252011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689367-95C3-C926-3905-85751BE685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47AC47-1E6F-A24C-D013-C4DEEC3CCC19}"/>
              </a:ext>
            </a:extLst>
          </p:cNvPr>
          <p:cNvSpPr>
            <a:spLocks noGrp="1"/>
          </p:cNvSpPr>
          <p:nvPr>
            <p:ph type="title"/>
          </p:nvPr>
        </p:nvSpPr>
        <p:spPr>
          <a:xfrm>
            <a:off x="214532" y="193675"/>
            <a:ext cx="5537395" cy="1325563"/>
          </a:xfrm>
        </p:spPr>
        <p:txBody>
          <a:bodyPr/>
          <a:lstStyle/>
          <a:p>
            <a:r>
              <a:rPr lang="en-US" dirty="0"/>
              <a:t>Data – Predicted Biodiversity Scores</a:t>
            </a:r>
          </a:p>
        </p:txBody>
      </p:sp>
      <p:sp>
        <p:nvSpPr>
          <p:cNvPr id="3" name="Content Placeholder 2">
            <a:extLst>
              <a:ext uri="{FF2B5EF4-FFF2-40B4-BE49-F238E27FC236}">
                <a16:creationId xmlns:a16="http://schemas.microsoft.com/office/drawing/2014/main" id="{BBB33382-1F8D-B976-B442-588DC454912E}"/>
              </a:ext>
            </a:extLst>
          </p:cNvPr>
          <p:cNvSpPr>
            <a:spLocks noGrp="1"/>
          </p:cNvSpPr>
          <p:nvPr>
            <p:ph idx="1"/>
          </p:nvPr>
        </p:nvSpPr>
        <p:spPr>
          <a:xfrm>
            <a:off x="400050" y="1657350"/>
            <a:ext cx="5040630" cy="4857749"/>
          </a:xfrm>
        </p:spPr>
        <p:txBody>
          <a:bodyPr>
            <a:normAutofit lnSpcReduction="10000"/>
          </a:bodyPr>
          <a:lstStyle/>
          <a:p>
            <a:r>
              <a:rPr lang="en-US" sz="2000" b="1" dirty="0"/>
              <a:t>Habitat Value Scoring: </a:t>
            </a:r>
            <a:r>
              <a:rPr lang="en-US" sz="2000" dirty="0"/>
              <a:t>For each identified node, a predicted biodiversity score was calculated from the plants design data. The scoring method accounts for the composition of plant species in that node – nodes with a higher proportion of wildlife-attracting plants (species that provide food or habitat for birds, insects, etc.) receive higher scores.</a:t>
            </a:r>
          </a:p>
          <a:p>
            <a:r>
              <a:rPr lang="en-US" sz="2000" b="1" dirty="0"/>
              <a:t>Expected Biodiversity Index: </a:t>
            </a:r>
            <a:r>
              <a:rPr lang="en-US" sz="2000" dirty="0"/>
              <a:t>The result is a predicted biodiversity index for every node. This index represents the expected ecological performance of that node before observing the actual fauna.</a:t>
            </a:r>
            <a:r>
              <a:rPr lang="zh-CN" altLang="en-US" sz="2000" dirty="0"/>
              <a:t> </a:t>
            </a:r>
            <a:endParaRPr lang="en-US" altLang="zh-CN" sz="2000" dirty="0"/>
          </a:p>
          <a:p>
            <a:r>
              <a:rPr lang="en-US" sz="2000" dirty="0"/>
              <a:t>Essentially, it is a hypothesis of how well each patch should support biodiversity based on its vegetation characteristics.</a:t>
            </a:r>
          </a:p>
        </p:txBody>
      </p:sp>
      <p:pic>
        <p:nvPicPr>
          <p:cNvPr id="6" name="Picture 5" descr="A screenshot of a data sheet&#10;&#10;AI-generated content may be incorrect.">
            <a:extLst>
              <a:ext uri="{FF2B5EF4-FFF2-40B4-BE49-F238E27FC236}">
                <a16:creationId xmlns:a16="http://schemas.microsoft.com/office/drawing/2014/main" id="{7B7B0784-BD7B-CDFC-B3F6-696CAA33828C}"/>
              </a:ext>
            </a:extLst>
          </p:cNvPr>
          <p:cNvPicPr>
            <a:picLocks noChangeAspect="1"/>
          </p:cNvPicPr>
          <p:nvPr/>
        </p:nvPicPr>
        <p:blipFill>
          <a:blip r:embed="rId2"/>
          <a:stretch>
            <a:fillRect/>
          </a:stretch>
        </p:blipFill>
        <p:spPr>
          <a:xfrm>
            <a:off x="5751927" y="441280"/>
            <a:ext cx="6353908" cy="5975439"/>
          </a:xfrm>
          <a:prstGeom prst="rect">
            <a:avLst/>
          </a:prstGeom>
        </p:spPr>
      </p:pic>
    </p:spTree>
    <p:extLst>
      <p:ext uri="{BB962C8B-B14F-4D97-AF65-F5344CB8AC3E}">
        <p14:creationId xmlns:p14="http://schemas.microsoft.com/office/powerpoint/2010/main" val="792678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C921A-4A66-91CC-7F91-F17A82DF79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12D094-431D-7EF0-95E6-309B560CB9DE}"/>
              </a:ext>
            </a:extLst>
          </p:cNvPr>
          <p:cNvSpPr>
            <a:spLocks noGrp="1"/>
          </p:cNvSpPr>
          <p:nvPr>
            <p:ph type="title"/>
          </p:nvPr>
        </p:nvSpPr>
        <p:spPr>
          <a:xfrm>
            <a:off x="141220" y="-16805"/>
            <a:ext cx="10515600" cy="1325563"/>
          </a:xfrm>
        </p:spPr>
        <p:txBody>
          <a:bodyPr/>
          <a:lstStyle/>
          <a:p>
            <a:r>
              <a:rPr lang="en-US" dirty="0"/>
              <a:t>Data – On-Site Survey Results</a:t>
            </a:r>
          </a:p>
        </p:txBody>
      </p:sp>
      <p:sp>
        <p:nvSpPr>
          <p:cNvPr id="3" name="Content Placeholder 2">
            <a:extLst>
              <a:ext uri="{FF2B5EF4-FFF2-40B4-BE49-F238E27FC236}">
                <a16:creationId xmlns:a16="http://schemas.microsoft.com/office/drawing/2014/main" id="{B3830850-0F2F-6552-6B84-B6FB6FE9D8F5}"/>
              </a:ext>
            </a:extLst>
          </p:cNvPr>
          <p:cNvSpPr>
            <a:spLocks noGrp="1"/>
          </p:cNvSpPr>
          <p:nvPr>
            <p:ph idx="1"/>
          </p:nvPr>
        </p:nvSpPr>
        <p:spPr>
          <a:xfrm>
            <a:off x="266700" y="1002151"/>
            <a:ext cx="11609070" cy="2289689"/>
          </a:xfrm>
        </p:spPr>
        <p:txBody>
          <a:bodyPr>
            <a:normAutofit fontScale="92500" lnSpcReduction="10000"/>
          </a:bodyPr>
          <a:lstStyle/>
          <a:p>
            <a:r>
              <a:rPr lang="en-US" sz="2000" b="1" dirty="0"/>
              <a:t>Biodiversity Field Survey: </a:t>
            </a:r>
            <a:r>
              <a:rPr lang="en-US" sz="2000" dirty="0"/>
              <a:t>An on-site survey was carried out to collect observed biodiversity data for each node. Surveyors followed predefined transect routes through and around the building, systematically recording all plant and animal species present at each node and counting the number of individual organisms observed.</a:t>
            </a:r>
          </a:p>
          <a:p>
            <a:r>
              <a:rPr lang="en-US" sz="2000" b="1" dirty="0"/>
              <a:t>Empirical Biodiversity Index: </a:t>
            </a:r>
            <a:r>
              <a:rPr lang="en-US" sz="2000" dirty="0"/>
              <a:t>From the survey data, actual biodiversity indices for each node were calculated. These empirical indices quantify the real biodiversity performance of each node. The collected data not only provide a basis for spatial mapping of biodiversity across the site, but also serve as ground truth for validating the predicted scores statistically.</a:t>
            </a:r>
          </a:p>
          <a:p>
            <a:endParaRPr lang="en-US" sz="2000" dirty="0"/>
          </a:p>
        </p:txBody>
      </p:sp>
      <p:pic>
        <p:nvPicPr>
          <p:cNvPr id="5" name="Picture 4" descr="A drawing of a path&#10;&#10;AI-generated content may be incorrect.">
            <a:extLst>
              <a:ext uri="{FF2B5EF4-FFF2-40B4-BE49-F238E27FC236}">
                <a16:creationId xmlns:a16="http://schemas.microsoft.com/office/drawing/2014/main" id="{AEBF729C-26D2-D92C-DE2D-EF9B57253AB7}"/>
              </a:ext>
            </a:extLst>
          </p:cNvPr>
          <p:cNvPicPr>
            <a:picLocks noChangeAspect="1"/>
          </p:cNvPicPr>
          <p:nvPr/>
        </p:nvPicPr>
        <p:blipFill>
          <a:blip r:embed="rId2"/>
          <a:stretch>
            <a:fillRect/>
          </a:stretch>
        </p:blipFill>
        <p:spPr>
          <a:xfrm>
            <a:off x="141220" y="3291840"/>
            <a:ext cx="4688078" cy="3312834"/>
          </a:xfrm>
          <a:prstGeom prst="rect">
            <a:avLst/>
          </a:prstGeom>
        </p:spPr>
      </p:pic>
      <p:pic>
        <p:nvPicPr>
          <p:cNvPr id="8" name="Picture 7" descr="A table of numbers with numbers&#10;&#10;AI-generated content may be incorrect.">
            <a:extLst>
              <a:ext uri="{FF2B5EF4-FFF2-40B4-BE49-F238E27FC236}">
                <a16:creationId xmlns:a16="http://schemas.microsoft.com/office/drawing/2014/main" id="{1C02B2FB-5C88-12F1-2F42-ADDE17BB2BE2}"/>
              </a:ext>
            </a:extLst>
          </p:cNvPr>
          <p:cNvPicPr>
            <a:picLocks noChangeAspect="1"/>
          </p:cNvPicPr>
          <p:nvPr/>
        </p:nvPicPr>
        <p:blipFill>
          <a:blip r:embed="rId3"/>
          <a:stretch>
            <a:fillRect/>
          </a:stretch>
        </p:blipFill>
        <p:spPr>
          <a:xfrm>
            <a:off x="4936424" y="3291840"/>
            <a:ext cx="7255575" cy="3312834"/>
          </a:xfrm>
          <a:prstGeom prst="rect">
            <a:avLst/>
          </a:prstGeom>
        </p:spPr>
      </p:pic>
    </p:spTree>
    <p:extLst>
      <p:ext uri="{BB962C8B-B14F-4D97-AF65-F5344CB8AC3E}">
        <p14:creationId xmlns:p14="http://schemas.microsoft.com/office/powerpoint/2010/main" val="3833413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CC86C9-5634-0CA4-78CE-EC9765D5F9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702F9B-DE2D-B603-E4B9-1EC3EE32B3F5}"/>
              </a:ext>
            </a:extLst>
          </p:cNvPr>
          <p:cNvSpPr>
            <a:spLocks noGrp="1"/>
          </p:cNvSpPr>
          <p:nvPr>
            <p:ph type="title"/>
          </p:nvPr>
        </p:nvSpPr>
        <p:spPr>
          <a:xfrm>
            <a:off x="506615" y="41711"/>
            <a:ext cx="10515600" cy="1325563"/>
          </a:xfrm>
        </p:spPr>
        <p:txBody>
          <a:bodyPr/>
          <a:lstStyle/>
          <a:p>
            <a:r>
              <a:rPr lang="en-US" dirty="0"/>
              <a:t>Data visualization plan (chart not finish yet)</a:t>
            </a:r>
          </a:p>
        </p:txBody>
      </p:sp>
      <p:sp>
        <p:nvSpPr>
          <p:cNvPr id="3" name="Content Placeholder 2">
            <a:extLst>
              <a:ext uri="{FF2B5EF4-FFF2-40B4-BE49-F238E27FC236}">
                <a16:creationId xmlns:a16="http://schemas.microsoft.com/office/drawing/2014/main" id="{E1485AF1-FEF0-7338-7E4C-84D1C97AA2C8}"/>
              </a:ext>
            </a:extLst>
          </p:cNvPr>
          <p:cNvSpPr>
            <a:spLocks noGrp="1"/>
          </p:cNvSpPr>
          <p:nvPr>
            <p:ph idx="1"/>
          </p:nvPr>
        </p:nvSpPr>
        <p:spPr>
          <a:xfrm>
            <a:off x="506615" y="1154430"/>
            <a:ext cx="7677265" cy="5547476"/>
          </a:xfrm>
        </p:spPr>
        <p:txBody>
          <a:bodyPr>
            <a:normAutofit fontScale="92500" lnSpcReduction="10000"/>
          </a:bodyPr>
          <a:lstStyle/>
          <a:p>
            <a:r>
              <a:rPr lang="en-US" sz="2000" b="1" dirty="0"/>
              <a:t>2.5D Biodiversity map: </a:t>
            </a:r>
            <a:r>
              <a:rPr lang="en-US" sz="2000" dirty="0"/>
              <a:t>Create an interactive 2.5D map of the Wilmar HQ building to visualize biodiversity patterns. On this map, each node will be represented in its real spatial position (across floors), and will show two sets of values – the predicted biodiversity index and the observed index. By using color-coding or height extrusions on the map, viewers can easily see where predicted and actual biodiversity values are high or low. This spatial visualization allows to observe how biodiversity varies vertically and horizontally across the building, highlighting any spatial trends or anomalies in ecological performance.</a:t>
            </a:r>
          </a:p>
          <a:p>
            <a:r>
              <a:rPr lang="en-US" sz="2000" b="1" dirty="0"/>
              <a:t>Scatter Plot (Predicted vs. Observed): </a:t>
            </a:r>
            <a:r>
              <a:rPr lang="en-US" sz="2000" dirty="0"/>
              <a:t>In addition, a scatter chart will be used to plot each node’s predicted biodiversity score against its observed biodiversity index. This visualization will reveal the correlation between the expected and actual outcomes. If the points cluster along a rising diagonal trend line, it would indicate that nodes predicted to be rich in biodiversity indeed have high observed biodiversity, validating the design’s effectiveness. Conversely, large deviations would point out where the design over- or under-performed relative to expectations. This scatter plot thus serves as a diagnostic tool to assess whether the vertical greenery design achieved its intended biodiversity improvements at the site.</a:t>
            </a:r>
          </a:p>
        </p:txBody>
      </p:sp>
      <p:pic>
        <p:nvPicPr>
          <p:cNvPr id="5" name="Picture 4" descr="A map of a park&#10;&#10;AI-generated content may be incorrect.">
            <a:extLst>
              <a:ext uri="{FF2B5EF4-FFF2-40B4-BE49-F238E27FC236}">
                <a16:creationId xmlns:a16="http://schemas.microsoft.com/office/drawing/2014/main" id="{1A2044E0-D534-94D2-98BB-0930BDD34A96}"/>
              </a:ext>
            </a:extLst>
          </p:cNvPr>
          <p:cNvPicPr>
            <a:picLocks noChangeAspect="1"/>
          </p:cNvPicPr>
          <p:nvPr/>
        </p:nvPicPr>
        <p:blipFill>
          <a:blip r:embed="rId2"/>
          <a:stretch>
            <a:fillRect/>
          </a:stretch>
        </p:blipFill>
        <p:spPr>
          <a:xfrm>
            <a:off x="8467383" y="1154430"/>
            <a:ext cx="3492092" cy="2429793"/>
          </a:xfrm>
          <a:prstGeom prst="rect">
            <a:avLst/>
          </a:prstGeom>
        </p:spPr>
      </p:pic>
      <p:pic>
        <p:nvPicPr>
          <p:cNvPr id="8" name="Picture 7" descr="A graph of different numbers&#10;&#10;AI-generated content may be incorrect.">
            <a:extLst>
              <a:ext uri="{FF2B5EF4-FFF2-40B4-BE49-F238E27FC236}">
                <a16:creationId xmlns:a16="http://schemas.microsoft.com/office/drawing/2014/main" id="{F75EE9C1-2AFF-1493-6B98-7AFB651112AF}"/>
              </a:ext>
            </a:extLst>
          </p:cNvPr>
          <p:cNvPicPr>
            <a:picLocks noChangeAspect="1"/>
          </p:cNvPicPr>
          <p:nvPr/>
        </p:nvPicPr>
        <p:blipFill>
          <a:blip r:embed="rId3"/>
          <a:stretch>
            <a:fillRect/>
          </a:stretch>
        </p:blipFill>
        <p:spPr>
          <a:xfrm>
            <a:off x="8417968" y="3595013"/>
            <a:ext cx="3541507" cy="3106893"/>
          </a:xfrm>
          <a:prstGeom prst="rect">
            <a:avLst/>
          </a:prstGeom>
        </p:spPr>
      </p:pic>
    </p:spTree>
    <p:extLst>
      <p:ext uri="{BB962C8B-B14F-4D97-AF65-F5344CB8AC3E}">
        <p14:creationId xmlns:p14="http://schemas.microsoft.com/office/powerpoint/2010/main" val="26634722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1373</TotalTime>
  <Words>942</Words>
  <Application>Microsoft Macintosh PowerPoint</Application>
  <PresentationFormat>Widescreen</PresentationFormat>
  <Paragraphs>29</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Aptos</vt:lpstr>
      <vt:lpstr>Aptos Display</vt:lpstr>
      <vt:lpstr>Arial</vt:lpstr>
      <vt:lpstr>Office Theme</vt:lpstr>
      <vt:lpstr>Landscape Practice for Biodiversity in Vertical Greenery </vt:lpstr>
      <vt:lpstr>Research Context</vt:lpstr>
      <vt:lpstr>Method</vt:lpstr>
      <vt:lpstr>Data – Case Study Site &amp; Node Definition</vt:lpstr>
      <vt:lpstr>Data – Predicted Biodiversity Scores</vt:lpstr>
      <vt:lpstr>Data – On-Site Survey Results</vt:lpstr>
      <vt:lpstr>Data visualization plan (chart not finish yet)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PhD - Ren Junyao</dc:creator>
  <cp:lastModifiedBy>PhD - Ren Junyao</cp:lastModifiedBy>
  <cp:revision>7</cp:revision>
  <dcterms:created xsi:type="dcterms:W3CDTF">2025-04-23T13:01:40Z</dcterms:created>
  <dcterms:modified xsi:type="dcterms:W3CDTF">2025-04-25T09:25:31Z</dcterms:modified>
</cp:coreProperties>
</file>

<file path=docProps/thumbnail.jpeg>
</file>